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3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CE6B9-036C-4020-BB3E-7736030B7636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B6C47-8D02-4560-9404-63B07BAB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2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B6C47-8D02-4560-9404-63B07BAB48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7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B6C47-8D02-4560-9404-63B07BAB48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3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14C9-0872-6B87-EABF-85A845737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AE626-B136-C77E-3480-8E68E63A4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38C5B-2510-AE2C-47AE-56CD61CB7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1783F-075E-5594-6342-B250D3AA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61383-9CE8-A0F6-98D3-02B811975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4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7C1D-1E9A-D8F2-FC24-A4B46218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AC1F7-253D-8ACB-CBA3-8E6B8974C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9F5D9-244D-4EA2-E190-90CEB0B5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CCFC9-B6FD-BD9E-5608-5C6AD3AD0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7AD14-9783-E3BE-F241-A3CFE3F6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10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A9831-CA21-1FD3-4A49-BE1C9BA593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1C2F1-3F36-4611-036C-99B5D1766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B1B9-A0F8-82EB-3A2B-76183A30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17A0D-0B16-EA53-2A14-40DFE80D5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3CAB0-53E3-AB1B-E5DD-213D377D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09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CCA3-2AC3-EF43-D2C5-55893A59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03161-E0A4-51A6-52ED-03BB19A44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985CD-35FE-37F2-6700-6DD71EAD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70A69-90E6-5435-69C3-8837FC99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A700F-B836-81B4-76F7-6131DCB1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68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2559-C643-AF7D-8B01-58EFC274C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E1D61-63F4-9E8B-BC6E-DBF6B617B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12FF3-0228-2280-26AA-9005E50E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48D1D-1154-239F-9FAD-C0D6D4F0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6D91A-966A-7706-DA1C-657FFE2A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4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EAFC-4DCF-8B3D-8A0A-49B53364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30F5-AD4F-67FD-999C-62DC45685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A5D2F-A726-82AA-8742-F58586426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650EF-0A50-A917-D8E1-05C395A3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2529C-A33B-E6A7-1AE3-B8B844B5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EF012-1007-9EF0-F62A-769F38ED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8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AB23-04FE-4039-D0DD-12A5DDB9B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5718D-8683-A71E-FBB4-9FF9155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A8490-8C11-67CE-5514-DDD5D6272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6839D-B5CF-F39F-613A-56B07E1B9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9F11B4-12CE-99D2-745E-54257B74F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8EE1A-436B-BDBD-7334-F950BC257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0D6BE4-0111-233A-781D-6354C29A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6B7AA-62F4-9B6B-7238-E57A453D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5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3B0B6-5661-7BB3-7022-9EB3DDF7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4F5EB-71AC-C0AF-F94E-4B4B1B0B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A12C7-A17A-D0F8-A0E8-9BDD0AB64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EA8DD-1F44-2ADD-EF74-A868AB909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EE70D-A0C6-D7B9-A631-0102E0BC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8417E-38C7-DEBF-7151-85876A10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A7D38-29AF-5D7F-B45E-19EEB8EB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32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D840-C172-7D68-771B-36A64A88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FE4C1-86B2-3CFE-C21E-28D5BD437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A2271-41DA-0318-D366-EDB80B4D9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C09DE-748D-19B8-233D-70934950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5D11B-678B-F768-2EBE-2BFED1193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04B1E-0AEC-0287-2BEB-4120927F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4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E7002-23F7-94D1-57E9-0A2C951E5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B0D01-B7F5-C7C7-1907-1856E09BD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34BFC-4063-C608-C1B9-840A4C96D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37412-1088-CC8A-10CA-3457202E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4C4AB-08BA-4B4B-D661-C879D9EDD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3B5BE-A759-1009-A2CD-E61ACCDA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2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F0668-C2EB-1ABF-3599-8F6A1DBB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446D2-52A6-39A3-27BF-D625EF8CC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27DE5-3A15-A736-EABB-6106396C5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6A340-7326-4F21-84F8-7CC93ACF363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5577E-CD12-CCA2-84EF-271931732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CA3E0-FA2E-27BA-D0ED-4F5A1360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5A671-2266-4E1C-9BA9-C8A5963FC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9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0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32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image" Target="../media/image131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24" Type="http://schemas.openxmlformats.org/officeDocument/2006/relationships/image" Target="../media/image153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7" Type="http://schemas.openxmlformats.org/officeDocument/2006/relationships/image" Target="../media/image189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91379-EC1B-8D83-A2BD-AC4E38E2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Observations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97575-7441-C725-2903-DE936EAFC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Observations that led to the current standard model of the Universe (Hot Big Bang Model):</a:t>
            </a:r>
          </a:p>
          <a:p>
            <a:r>
              <a:rPr lang="en-US" dirty="0"/>
              <a:t>Dark night sky</a:t>
            </a:r>
          </a:p>
          <a:p>
            <a:r>
              <a:rPr lang="en-US" dirty="0"/>
              <a:t>Large scale isotropy and homogeneity of universe</a:t>
            </a:r>
          </a:p>
          <a:p>
            <a:r>
              <a:rPr lang="en-US" dirty="0"/>
              <a:t>Redshift and distance relation</a:t>
            </a:r>
          </a:p>
          <a:p>
            <a:r>
              <a:rPr lang="en-US" dirty="0"/>
              <a:t>Astro-particles</a:t>
            </a:r>
          </a:p>
          <a:p>
            <a:r>
              <a:rPr lang="en-US" dirty="0"/>
              <a:t>CMB</a:t>
            </a:r>
          </a:p>
        </p:txBody>
      </p:sp>
    </p:spTree>
    <p:extLst>
      <p:ext uri="{BB962C8B-B14F-4D97-AF65-F5344CB8AC3E}">
        <p14:creationId xmlns:p14="http://schemas.microsoft.com/office/powerpoint/2010/main" val="42013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7784-70FB-96C5-0631-E09C8E4D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Blackbody radiation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16534-997A-9F86-91DA-A920231DDD60}"/>
                  </a:ext>
                </a:extLst>
              </p:cNvPr>
              <p:cNvSpPr txBox="1"/>
              <p:nvPr/>
            </p:nvSpPr>
            <p:spPr>
              <a:xfrm>
                <a:off x="2728451" y="1612028"/>
                <a:ext cx="6735097" cy="837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𝜖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h𝑓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𝑘𝑇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𝑘𝑇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E16534-997A-9F86-91DA-A920231D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451" y="1612028"/>
                <a:ext cx="6735097" cy="8376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AAEE28B-79C2-118A-62BE-659B393EC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65" y="2438017"/>
            <a:ext cx="7475868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6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7DF8-4B97-71F9-732A-13698233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Microwave Background (CMB)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81422-E159-09D6-6841-1535D9FAF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8" y="1479884"/>
            <a:ext cx="3898232" cy="19491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9C4DE-D6AF-DF5D-EFF5-2EAAC58BAD8B}"/>
              </a:ext>
            </a:extLst>
          </p:cNvPr>
          <p:cNvSpPr txBox="1"/>
          <p:nvPr/>
        </p:nvSpPr>
        <p:spPr>
          <a:xfrm>
            <a:off x="6096000" y="1854277"/>
            <a:ext cx="389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universe is filled with microwave radiation that is (almost isotropic).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6FB406-956B-97A1-C643-C163E84BA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77" y="3748765"/>
            <a:ext cx="3547233" cy="2837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7DAF2A-948A-75D9-DCFA-24937A712CD6}"/>
              </a:ext>
            </a:extLst>
          </p:cNvPr>
          <p:cNvSpPr txBox="1"/>
          <p:nvPr/>
        </p:nvSpPr>
        <p:spPr>
          <a:xfrm>
            <a:off x="6096000" y="4084972"/>
            <a:ext cx="389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Overlap with theoretical blackbody spectrum of T=2.72 K</a:t>
            </a:r>
          </a:p>
        </p:txBody>
      </p:sp>
    </p:spTree>
    <p:extLst>
      <p:ext uri="{BB962C8B-B14F-4D97-AF65-F5344CB8AC3E}">
        <p14:creationId xmlns:p14="http://schemas.microsoft.com/office/powerpoint/2010/main" val="2977595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F7AA-C704-4A2D-D690-EF8484F0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fundamental 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F1A6-C675-5840-4B0E-59341B997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increasing order of magnitude: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Gravity</a:t>
            </a:r>
          </a:p>
          <a:p>
            <a:pPr lvl="1"/>
            <a:r>
              <a:rPr lang="en-US" b="1" dirty="0"/>
              <a:t>Dominant force over cosmological scales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Electromagnetism</a:t>
            </a:r>
          </a:p>
          <a:p>
            <a:pPr lvl="1"/>
            <a:r>
              <a:rPr lang="en-US" dirty="0"/>
              <a:t>Also acts over huge length scales, but Universe is neutral over large scales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Weak Interaction (10</a:t>
            </a:r>
            <a:r>
              <a:rPr lang="en-US" baseline="30000" dirty="0"/>
              <a:t>-18</a:t>
            </a:r>
            <a:r>
              <a:rPr lang="en-US" dirty="0"/>
              <a:t>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Strong Interaction (10</a:t>
            </a:r>
            <a:r>
              <a:rPr lang="en-US" baseline="30000" dirty="0"/>
              <a:t>-15</a:t>
            </a:r>
            <a:r>
              <a:rPr lang="en-US" dirty="0"/>
              <a:t>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5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E0F0-B37D-7ECB-0E2F-4E6F26F5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Newtonian description of Gravity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B5BBF-AF83-86FE-FB1D-304C4B39C2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𝑗𝑢𝑠𝑡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𝑒𝑚𝑝𝑖𝑟𝑖𝑐𝑎𝑙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Poisson’s </a:t>
                </a:r>
                <a:r>
                  <a:rPr lang="en-US" dirty="0" err="1"/>
                  <a:t>eqn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FB5BBF-AF83-86FE-FB1D-304C4B39C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91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4C3F-CCC2-4FAD-B8CC-95DF3324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Relativity and the Lorenz Transformation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024A3-3234-7C3B-6B00-ED1FDBFE5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690688"/>
            <a:ext cx="5801784" cy="4351338"/>
          </a:xfrm>
        </p:spPr>
      </p:pic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AA63DEA6-6854-0EEA-4C59-2E275B8B6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7" t="2969" r="6146" b="4117"/>
          <a:stretch/>
        </p:blipFill>
        <p:spPr>
          <a:xfrm>
            <a:off x="5786420" y="1656577"/>
            <a:ext cx="1707127" cy="322898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BFDE961-EE30-B0FA-9F03-D87F884639D9}"/>
              </a:ext>
            </a:extLst>
          </p:cNvPr>
          <p:cNvGrpSpPr/>
          <p:nvPr/>
        </p:nvGrpSpPr>
        <p:grpSpPr>
          <a:xfrm>
            <a:off x="8112978" y="2224449"/>
            <a:ext cx="4000363" cy="2409101"/>
            <a:chOff x="7661787" y="1656577"/>
            <a:chExt cx="4000363" cy="240910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D32EB0-DD89-FB18-0477-724218546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513"/>
            <a:stretch/>
          </p:blipFill>
          <p:spPr>
            <a:xfrm>
              <a:off x="8285640" y="3354590"/>
              <a:ext cx="2009429" cy="3581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038360-D8C5-C2FA-C771-1090D52C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1787" y="1656577"/>
              <a:ext cx="2796782" cy="3200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C4A4BD-27CD-6D39-8AD0-A3C136AF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879" b="42463"/>
            <a:stretch/>
          </p:blipFill>
          <p:spPr>
            <a:xfrm>
              <a:off x="8285640" y="2113386"/>
              <a:ext cx="3376510" cy="4998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74F3F7-6EDB-0977-A7B7-2C8B81B64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4002" r="45154" b="-5231"/>
            <a:stretch/>
          </p:blipFill>
          <p:spPr>
            <a:xfrm>
              <a:off x="8285640" y="2643502"/>
              <a:ext cx="2888127" cy="35817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72CFC8-B104-47BD-8EBE-01C5ECF95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414" t="58772"/>
            <a:stretch/>
          </p:blipFill>
          <p:spPr>
            <a:xfrm>
              <a:off x="8521424" y="2966154"/>
              <a:ext cx="2400503" cy="3581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3E9B33-85B4-816D-4F9A-EC8E85BB47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513" r="65832"/>
            <a:stretch/>
          </p:blipFill>
          <p:spPr>
            <a:xfrm>
              <a:off x="8285640" y="3707507"/>
              <a:ext cx="233490" cy="35817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D1E97AD-C972-A66A-5CEF-EFACBF8AB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5188"/>
            <a:stretch/>
          </p:blipFill>
          <p:spPr>
            <a:xfrm>
              <a:off x="8504134" y="3707507"/>
              <a:ext cx="669363" cy="35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754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FA87-6BEE-1332-5107-329CDA56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 and Equivalence Principle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E2F92F-07C5-F7FC-797D-429EF1E64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0322"/>
            <a:ext cx="554571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B8ACC4-D63D-797F-8970-5E0EC7BBA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6" r="16584"/>
          <a:stretch/>
        </p:blipFill>
        <p:spPr>
          <a:xfrm>
            <a:off x="6941573" y="1550322"/>
            <a:ext cx="5250427" cy="2958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7F43AE-FAFF-1252-5D15-CE5D647A7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369" y="4796452"/>
            <a:ext cx="5250427" cy="7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64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0EDD-8110-FD5C-EA67-EA6B3B2A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9E7539-1E49-FB59-30CB-6478CD986F04}"/>
              </a:ext>
            </a:extLst>
          </p:cNvPr>
          <p:cNvSpPr txBox="1"/>
          <p:nvPr/>
        </p:nvSpPr>
        <p:spPr>
          <a:xfrm>
            <a:off x="838200" y="2171188"/>
            <a:ext cx="4035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Uniform Positive Curvature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B3403-A452-8E04-59BB-945884C9884C}"/>
              </a:ext>
            </a:extLst>
          </p:cNvPr>
          <p:cNvSpPr txBox="1"/>
          <p:nvPr/>
        </p:nvSpPr>
        <p:spPr>
          <a:xfrm>
            <a:off x="838200" y="136752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curvature is positive</a:t>
            </a:r>
          </a:p>
          <a:p>
            <a:r>
              <a:rPr lang="en-US" sz="2400" dirty="0"/>
              <a:t>α + β + γ &gt; π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091EB-3819-D839-DFFB-BE48C95B6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48" t="2504"/>
          <a:stretch/>
        </p:blipFill>
        <p:spPr>
          <a:xfrm>
            <a:off x="1822899" y="2632853"/>
            <a:ext cx="3295202" cy="32665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B6B9F-C1BD-3C7B-930D-A039D334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021" y="6066966"/>
            <a:ext cx="2270957" cy="266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7F238E-487E-E1CE-CE16-A9B170ED1EF9}"/>
              </a:ext>
            </a:extLst>
          </p:cNvPr>
          <p:cNvSpPr txBox="1"/>
          <p:nvPr/>
        </p:nvSpPr>
        <p:spPr>
          <a:xfrm>
            <a:off x="7467600" y="136752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If curvature is negative</a:t>
            </a:r>
          </a:p>
          <a:p>
            <a:r>
              <a:rPr lang="en-US" sz="2400" dirty="0"/>
              <a:t>α + β + γ &lt; 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6254B-6E1A-8F3F-FC08-09C1C4893EF6}"/>
              </a:ext>
            </a:extLst>
          </p:cNvPr>
          <p:cNvSpPr txBox="1"/>
          <p:nvPr/>
        </p:nvSpPr>
        <p:spPr>
          <a:xfrm>
            <a:off x="7467600" y="2171189"/>
            <a:ext cx="4166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Uniform Negative Curvature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CAFF93-1CBD-C074-A4DE-1A11065AB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3" t="8363" r="2923" b="776"/>
          <a:stretch/>
        </p:blipFill>
        <p:spPr>
          <a:xfrm>
            <a:off x="6771967" y="2679020"/>
            <a:ext cx="4581833" cy="29496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1D5477-823A-A294-C299-C0AEF076F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025" y="6003572"/>
            <a:ext cx="2255715" cy="3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4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FB7F-46EE-7B8D-7018-75C35F478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Metrics: gives distance between two nearby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A7B73-F647-FE92-0F70-4DE5013D3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44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If space is homogeneous and isotropic, 3 possibilities: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Flat (k=0):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Uniform Positive (k=1):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Uniform Negative (k=-1):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288E5-3437-79F2-083F-1392C0A21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79" y="3138249"/>
            <a:ext cx="3465884" cy="369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92EC3-F7BC-8483-8E06-BFC2C428C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463" y="4033324"/>
            <a:ext cx="4099915" cy="3048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6D4C64-E91C-BD33-5AB2-43ED209D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532" y="4863493"/>
            <a:ext cx="4221846" cy="320068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11EB7CB9-DBA2-12D0-A49F-A1F9B9C98869}"/>
              </a:ext>
            </a:extLst>
          </p:cNvPr>
          <p:cNvSpPr/>
          <p:nvPr/>
        </p:nvSpPr>
        <p:spPr>
          <a:xfrm>
            <a:off x="6096000" y="2585883"/>
            <a:ext cx="513657" cy="25976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3B9023-3800-5A85-7F4A-48DD51967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657" y="2705629"/>
            <a:ext cx="3817242" cy="432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AE51B9-7F13-6F46-1A62-3FCE8EB75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2938" y="3219098"/>
            <a:ext cx="2720680" cy="432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D59DC7-E63D-5C0A-2937-43943EDD2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908" y="3874341"/>
            <a:ext cx="4259398" cy="11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8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CCB22-065C-1596-C3B3-AA8058CA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for 4-D Spacetime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506D6-146B-6B59-04D0-9CB149D75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66531"/>
            <a:ext cx="5157787" cy="823912"/>
          </a:xfrm>
        </p:spPr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Metric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91835-4C2B-AAEE-F3AA-28078375E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190443"/>
            <a:ext cx="5157787" cy="368458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Applicable only for </a:t>
            </a:r>
            <a:r>
              <a:rPr lang="en-US" dirty="0" err="1"/>
              <a:t>Minkowski</a:t>
            </a:r>
            <a:r>
              <a:rPr lang="en-US" dirty="0"/>
              <a:t> spacetime, which is</a:t>
            </a:r>
          </a:p>
          <a:p>
            <a:r>
              <a:rPr lang="en-US" dirty="0"/>
              <a:t>Static</a:t>
            </a:r>
          </a:p>
          <a:p>
            <a:r>
              <a:rPr lang="en-US" dirty="0"/>
              <a:t>Euclidian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135E8-0ADF-B2B0-19F2-DC2B73DB8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366531"/>
            <a:ext cx="5183188" cy="823912"/>
          </a:xfrm>
        </p:spPr>
        <p:txBody>
          <a:bodyPr/>
          <a:lstStyle/>
          <a:p>
            <a:r>
              <a:rPr lang="en-US" dirty="0"/>
              <a:t>Robertson-Walker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DBA4E1-EC7F-E92A-E7A7-A07D40E8AB0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69024" y="2190443"/>
                <a:ext cx="5183188" cy="3684588"/>
              </a:xfrm>
            </p:spPr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Applicable when spacetime is</a:t>
                </a:r>
              </a:p>
              <a:p>
                <a:r>
                  <a:rPr lang="en-US" dirty="0"/>
                  <a:t>Expanding/contracting: given by scale factor a(t)</a:t>
                </a:r>
              </a:p>
              <a:p>
                <a:r>
                  <a:rPr lang="en-US" dirty="0"/>
                  <a:t>Has uniform curvature: given by curvature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DBA4E1-EC7F-E92A-E7A7-A07D40E8A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69024" y="2190443"/>
                <a:ext cx="5183188" cy="3684588"/>
              </a:xfrm>
              <a:blipFill>
                <a:blip r:embed="rId2"/>
                <a:stretch>
                  <a:fillRect l="-2471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B65E9FB-2F55-C725-19EF-74F75974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068" y="2194532"/>
            <a:ext cx="3382397" cy="3913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22B17F-2752-1EFB-1B4A-3905B1DEE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591" y="2263536"/>
            <a:ext cx="4208054" cy="4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40DC3-67FD-03E8-B7E0-8601208AF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Light from a distance galaxy travels along a null geodesic</a:t>
                </a:r>
              </a:p>
              <a:p>
                <a:pPr marL="0" indent="0">
                  <a:buNone/>
                </a:pPr>
                <a:r>
                  <a:rPr lang="en-US" sz="2400" dirty="0"/>
                  <a:t>			       Integrating over times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&amp;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sz="2400" dirty="0"/>
                  <a:t> and distance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we get: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F40DC3-67FD-03E8-B7E0-8601208AF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19110566-8863-6066-9CDE-92751B14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Relation between redshift(z) and the scale factor(a)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34BD73-55C6-4D53-30D5-13709F0EA685}"/>
                  </a:ext>
                </a:extLst>
              </p:cNvPr>
              <p:cNvSpPr txBox="1"/>
              <p:nvPr/>
            </p:nvSpPr>
            <p:spPr>
              <a:xfrm>
                <a:off x="838200" y="2290916"/>
                <a:ext cx="3986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∴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34BD73-55C6-4D53-30D5-13709F0E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90916"/>
                <a:ext cx="39863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32F63C-6A6F-B259-B290-A441E529B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15" y="2347358"/>
            <a:ext cx="1577477" cy="266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86654D-9B1A-F216-F7F2-EF0DA20020DD}"/>
                  </a:ext>
                </a:extLst>
              </p:cNvPr>
              <p:cNvSpPr txBox="1"/>
              <p:nvPr/>
            </p:nvSpPr>
            <p:spPr>
              <a:xfrm>
                <a:off x="2418862" y="2347358"/>
                <a:ext cx="8691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86654D-9B1A-F216-F7F2-EF0DA2002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862" y="2347358"/>
                <a:ext cx="869149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5FEB768-DF77-9298-69D7-070451513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808" y="2170634"/>
            <a:ext cx="1112616" cy="68585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BBAD234-C272-995D-3769-2DE82253E9EF}"/>
              </a:ext>
            </a:extLst>
          </p:cNvPr>
          <p:cNvGrpSpPr/>
          <p:nvPr/>
        </p:nvGrpSpPr>
        <p:grpSpPr>
          <a:xfrm>
            <a:off x="2199808" y="3201502"/>
            <a:ext cx="7792384" cy="904449"/>
            <a:chOff x="3950623" y="2741908"/>
            <a:chExt cx="7792384" cy="9044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3C05C3B-F94C-861B-0EF3-03EBFAA87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0623" y="2802874"/>
              <a:ext cx="2324301" cy="66299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99DD43-7E03-1748-725D-0221CE1F3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25284" y="2741908"/>
              <a:ext cx="1592718" cy="78492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92984D-A373-99C2-C724-0595DBD78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6073" r="42928"/>
            <a:stretch/>
          </p:blipFill>
          <p:spPr>
            <a:xfrm>
              <a:off x="6297465" y="2802874"/>
              <a:ext cx="255639" cy="6629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74A072-B771-9F2F-26A0-4F41C5C58774}"/>
                    </a:ext>
                  </a:extLst>
                </p:cNvPr>
                <p:cNvSpPr txBox="1"/>
                <p:nvPr/>
              </p:nvSpPr>
              <p:spPr>
                <a:xfrm>
                  <a:off x="7711248" y="3000026"/>
                  <a:ext cx="86914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F74A072-B771-9F2F-26A0-4F41C5C58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1248" y="3000026"/>
                  <a:ext cx="869149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8EF01C0-172F-0F4B-98A7-B8F2785AC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83227" y="2881809"/>
              <a:ext cx="3459780" cy="6934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B66427-C137-AA50-05CC-B61B53749196}"/>
                  </a:ext>
                </a:extLst>
              </p:cNvPr>
              <p:cNvSpPr txBox="1"/>
              <p:nvPr/>
            </p:nvSpPr>
            <p:spPr>
              <a:xfrm>
                <a:off x="3678048" y="4762143"/>
                <a:ext cx="7767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∴</m:t>
                      </m:r>
                    </m:oMath>
                  </m:oMathPara>
                </a14:m>
                <a:endParaRPr lang="en-US" sz="360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B66427-C137-AA50-05CC-B61B53749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048" y="4762143"/>
                <a:ext cx="776751" cy="1200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7A96860-1DFD-C06A-057F-E466C3AFA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6792" y="4534773"/>
            <a:ext cx="3447282" cy="10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6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D108-9DD9-AD13-D031-4975D734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Olbers</a:t>
            </a:r>
            <a:r>
              <a:rPr lang="en-US" dirty="0"/>
              <a:t>’ Paradox- the night sky is dark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D29D1-9629-CDB1-47C6-A8123DC32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8" y="1690686"/>
            <a:ext cx="3734843" cy="3808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C4B53A-6BC4-33F8-EDE3-5C51FA6125DC}"/>
              </a:ext>
            </a:extLst>
          </p:cNvPr>
          <p:cNvSpPr txBox="1"/>
          <p:nvPr/>
        </p:nvSpPr>
        <p:spPr>
          <a:xfrm>
            <a:off x="6001916" y="5522993"/>
            <a:ext cx="6893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certain simplifying assumptions, like all stars being identical to the Sun, the sky should be uniformly bright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DBF60-2F1E-906E-1C0A-EA588A3A7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690686"/>
            <a:ext cx="38100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937942-01D6-C63A-B843-B615D4085544}"/>
              </a:ext>
            </a:extLst>
          </p:cNvPr>
          <p:cNvSpPr txBox="1"/>
          <p:nvPr/>
        </p:nvSpPr>
        <p:spPr>
          <a:xfrm>
            <a:off x="1" y="552299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a static, infinitely old and infinitely large universe with an infinite number of stars, space would be bright rather than dark.</a:t>
            </a:r>
          </a:p>
        </p:txBody>
      </p:sp>
    </p:spTree>
    <p:extLst>
      <p:ext uri="{BB962C8B-B14F-4D97-AF65-F5344CB8AC3E}">
        <p14:creationId xmlns:p14="http://schemas.microsoft.com/office/powerpoint/2010/main" val="2725448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6006-020D-7464-3CC8-142EFA73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Einstein’s (original) Field Equation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BFA5F-5C64-2BD6-7479-386066B92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9574" y="1465763"/>
            <a:ext cx="2472852" cy="12424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704F9C-B028-F5FB-57A6-4F35A359CF00}"/>
                  </a:ext>
                </a:extLst>
              </p:cNvPr>
              <p:cNvSpPr txBox="1"/>
              <p:nvPr/>
            </p:nvSpPr>
            <p:spPr>
              <a:xfrm>
                <a:off x="1455174" y="2791326"/>
                <a:ext cx="3404400" cy="1655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𝐸𝑖𝑛𝑠𝑡𝑒𝑖𝑛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𝑇𝑒𝑛𝑠𝑜𝑟</m:t>
                      </m:r>
                    </m:oMath>
                  </m:oMathPara>
                </a14:m>
                <a:endParaRPr lang="en-US" sz="20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4 x 4 symmetric tensor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Describes space-time curvature at (</a:t>
                </a:r>
                <a:r>
                  <a:rPr lang="en-US" sz="2000" b="0" dirty="0" err="1"/>
                  <a:t>t,x,y,z</a:t>
                </a:r>
                <a:r>
                  <a:rPr lang="en-US" sz="2000" b="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704F9C-B028-F5FB-57A6-4F35A359C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74" y="2791326"/>
                <a:ext cx="3404400" cy="1655903"/>
              </a:xfrm>
              <a:prstGeom prst="rect">
                <a:avLst/>
              </a:prstGeom>
              <a:blipFill>
                <a:blip r:embed="rId3"/>
                <a:stretch>
                  <a:fillRect l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1EA12-32E5-D440-DCFF-0054743D0344}"/>
                  </a:ext>
                </a:extLst>
              </p:cNvPr>
              <p:cNvSpPr txBox="1"/>
              <p:nvPr/>
            </p:nvSpPr>
            <p:spPr>
              <a:xfrm>
                <a:off x="7332425" y="2791326"/>
                <a:ext cx="3610877" cy="19636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𝑆𝑡𝑟𝑒𝑠𝑠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𝑇𝑒𝑛𝑠𝑜𝑟</m:t>
                      </m:r>
                    </m:oMath>
                  </m:oMathPara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4 x 4 symmetric tensor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Describes </a:t>
                </a:r>
                <a:r>
                  <a:rPr lang="en-US" sz="2000" b="0" dirty="0" err="1"/>
                  <a:t>describes</a:t>
                </a:r>
                <a:r>
                  <a:rPr lang="en-US" sz="2000" b="0" dirty="0"/>
                  <a:t> density and flux of energy and momentum at (</a:t>
                </a:r>
                <a:r>
                  <a:rPr lang="en-US" sz="2000" b="0" dirty="0" err="1"/>
                  <a:t>t,x,y,z</a:t>
                </a:r>
                <a:r>
                  <a:rPr lang="en-US" sz="2000" b="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1EA12-32E5-D440-DCFF-0054743D0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25" y="2791326"/>
                <a:ext cx="3610877" cy="1963679"/>
              </a:xfrm>
              <a:prstGeom prst="rect">
                <a:avLst/>
              </a:prstGeom>
              <a:blipFill>
                <a:blip r:embed="rId4"/>
                <a:stretch>
                  <a:fillRect l="-1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046C83D-8301-68EA-441E-F20FE76DCAD8}"/>
              </a:ext>
            </a:extLst>
          </p:cNvPr>
          <p:cNvSpPr txBox="1"/>
          <p:nvPr/>
        </p:nvSpPr>
        <p:spPr>
          <a:xfrm>
            <a:off x="1453974" y="5062782"/>
            <a:ext cx="9282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Due to symmetry of both tensors, the equation provides 10 nonlinear 2</a:t>
            </a:r>
            <a:r>
              <a:rPr lang="en-US" sz="2000" b="0" baseline="30000" dirty="0"/>
              <a:t>nd</a:t>
            </a:r>
            <a:r>
              <a:rPr lang="en-US" sz="2000" b="0" dirty="0"/>
              <a:t> order DEs. The nature of the solutions can be analyzed to predict properties of space-time. Also yields propagating wave solutions.</a:t>
            </a:r>
          </a:p>
        </p:txBody>
      </p:sp>
    </p:spTree>
    <p:extLst>
      <p:ext uri="{BB962C8B-B14F-4D97-AF65-F5344CB8AC3E}">
        <p14:creationId xmlns:p14="http://schemas.microsoft.com/office/powerpoint/2010/main" val="1933357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7780-9BD6-6D69-F763-132963F7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Friedmann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4F587-0EB1-84FF-8CFE-8C6E025D32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50680" cy="435133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Equation that links the Universe’s parameters of curvature [a(t),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sz="2400" dirty="0"/>
                  <a:t>] to its parameters of content [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]</a:t>
                </a:r>
              </a:p>
              <a:p>
                <a:r>
                  <a:rPr lang="en-US" sz="2400" dirty="0"/>
                  <a:t>Parameters are functions of only time because Universe contains homogeneous and isotropic perfect gas</a:t>
                </a:r>
              </a:p>
              <a:p>
                <a:r>
                  <a:rPr lang="en-US" sz="2400" dirty="0"/>
                  <a:t>Non-relativistic/Newtonian version: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̇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𝑐𝑜𝑚𝑜𝑣𝑖𝑛𝑔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𝑟𝑎𝑑𝑖𝑢𝑠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𝑠𝑝h𝑒𝑟𝑒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4F587-0EB1-84FF-8CFE-8C6E025D32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50680" cy="4351338"/>
              </a:xfrm>
              <a:blipFill>
                <a:blip r:embed="rId2"/>
                <a:stretch>
                  <a:fillRect l="-1758" t="-1961" r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41E7DC6-40E7-4354-4AB0-09F67FEC609F}"/>
              </a:ext>
            </a:extLst>
          </p:cNvPr>
          <p:cNvGrpSpPr/>
          <p:nvPr/>
        </p:nvGrpSpPr>
        <p:grpSpPr>
          <a:xfrm>
            <a:off x="6507915" y="1027906"/>
            <a:ext cx="5546433" cy="4941591"/>
            <a:chOff x="6537412" y="0"/>
            <a:chExt cx="5546433" cy="49415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89B580-237F-3C54-85CC-47204D70C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29" t="7378"/>
            <a:stretch/>
          </p:blipFill>
          <p:spPr>
            <a:xfrm>
              <a:off x="8259096" y="0"/>
              <a:ext cx="2483003" cy="24775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F32086-1648-CEB9-A799-C2D35574D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7412" y="2477508"/>
              <a:ext cx="1280271" cy="66299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8F0A73E-BA0F-1C85-B1E3-BD219F92AAA0}"/>
                    </a:ext>
                  </a:extLst>
                </p:cNvPr>
                <p:cNvSpPr txBox="1"/>
                <p:nvPr/>
              </p:nvSpPr>
              <p:spPr>
                <a:xfrm>
                  <a:off x="7533595" y="2617997"/>
                  <a:ext cx="86914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8F0A73E-BA0F-1C85-B1E3-BD219F92A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595" y="2617997"/>
                  <a:ext cx="869149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05C179-0EBB-E109-E8DD-2EB4BE20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1053" y="2547040"/>
              <a:ext cx="1554615" cy="6477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E14451-4368-7A17-AD13-851E675679B8}"/>
                    </a:ext>
                  </a:extLst>
                </p:cNvPr>
                <p:cNvSpPr txBox="1"/>
                <p:nvPr/>
              </p:nvSpPr>
              <p:spPr>
                <a:xfrm>
                  <a:off x="9373977" y="2687529"/>
                  <a:ext cx="86914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E14451-4368-7A17-AD13-851E67567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3977" y="2687529"/>
                  <a:ext cx="869149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9FD0DF-1932-DADE-4991-585912901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45936" y="2512747"/>
              <a:ext cx="2137909" cy="7163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8C94EA5-57DE-5EEF-91E0-81ADEF31ED2D}"/>
                    </a:ext>
                  </a:extLst>
                </p:cNvPr>
                <p:cNvSpPr txBox="1"/>
                <p:nvPr/>
              </p:nvSpPr>
              <p:spPr>
                <a:xfrm>
                  <a:off x="8431874" y="3228802"/>
                  <a:ext cx="213744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Let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8C94EA5-57DE-5EEF-91E0-81ADEF31E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1874" y="3228802"/>
                  <a:ext cx="2137445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2849"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C6FC184-84F7-7D6A-4DFF-5AC9B76A07D6}"/>
                </a:ext>
              </a:extLst>
            </p:cNvPr>
            <p:cNvGrpSpPr/>
            <p:nvPr/>
          </p:nvGrpSpPr>
          <p:grpSpPr>
            <a:xfrm>
              <a:off x="8031203" y="3647508"/>
              <a:ext cx="3271139" cy="571550"/>
              <a:chOff x="6537412" y="3694608"/>
              <a:chExt cx="3271139" cy="5715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7219741-1CA7-0379-876E-BF579C3A4395}"/>
                      </a:ext>
                    </a:extLst>
                  </p:cNvPr>
                  <p:cNvSpPr txBox="1"/>
                  <p:nvPr/>
                </p:nvSpPr>
                <p:spPr>
                  <a:xfrm>
                    <a:off x="6537412" y="3710796"/>
                    <a:ext cx="38985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∴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7219741-1CA7-0379-876E-BF579C3A43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7412" y="3710796"/>
                    <a:ext cx="389850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98E28FD-5C75-591B-4C4C-D4C4FBBBF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20321" y="3694608"/>
                <a:ext cx="2888230" cy="57155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A7E75E9-FA43-957D-B8D5-A90D4732FB1F}"/>
                    </a:ext>
                  </a:extLst>
                </p:cNvPr>
                <p:cNvSpPr txBox="1"/>
                <p:nvPr/>
              </p:nvSpPr>
              <p:spPr>
                <a:xfrm>
                  <a:off x="7824521" y="4295260"/>
                  <a:ext cx="86914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A7E75E9-FA43-957D-B8D5-A90D4732FB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4521" y="4295260"/>
                  <a:ext cx="869149" cy="64633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8EEEC5-650E-EE32-BD55-D6D9EFDAF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75148" y="4166824"/>
              <a:ext cx="2941575" cy="701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404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20BB9-A20D-457E-A887-4E5CF2DD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Friedmann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81895A-A13A-2C38-FABE-4CAE3993B4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3006"/>
                <a:ext cx="10515600" cy="5464994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Relativistic version, derived from Einstein’s original field equation:</a:t>
                </a:r>
              </a:p>
              <a:p>
                <a:r>
                  <a:rPr lang="en-US" sz="2000" dirty="0"/>
                  <a:t>We know, 		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At present,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000" dirty="0"/>
                  <a:t>						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critical density 		     &amp;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Density Parameter  		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/>
                  <a:t> Friedmann Equation: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At present,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81895A-A13A-2C38-FABE-4CAE3993B4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3006"/>
                <a:ext cx="10515600" cy="5464994"/>
              </a:xfrm>
              <a:blipFill>
                <a:blip r:embed="rId2"/>
                <a:stretch>
                  <a:fillRect l="-522" t="-1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AAD8A94-B17F-634C-CFFF-E354040B2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094" y="1258069"/>
            <a:ext cx="2708383" cy="650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457D4-6AB0-FDE4-8627-128F9E771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02" y="1866580"/>
            <a:ext cx="1104996" cy="220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B20881-127B-D4CD-CAFD-8C18342EF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02" y="1866580"/>
            <a:ext cx="1104996" cy="259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BD0D61-6568-D0EF-7FB2-BCD4C2DB219B}"/>
                  </a:ext>
                </a:extLst>
              </p:cNvPr>
              <p:cNvSpPr txBox="1"/>
              <p:nvPr/>
            </p:nvSpPr>
            <p:spPr>
              <a:xfrm>
                <a:off x="3295698" y="1796306"/>
                <a:ext cx="3898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BD0D61-6568-D0EF-7FB2-BCD4C2DB2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98" y="1796306"/>
                <a:ext cx="38985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38082EE-3F65-C6B4-4A76-5D92B071DE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3" t="15079" b="15612"/>
          <a:stretch/>
        </p:blipFill>
        <p:spPr>
          <a:xfrm>
            <a:off x="3685548" y="1676813"/>
            <a:ext cx="2721696" cy="6390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571736-356B-9581-9209-62035F2EEB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75" t="20392" b="15925"/>
          <a:stretch/>
        </p:blipFill>
        <p:spPr>
          <a:xfrm>
            <a:off x="3295698" y="2513839"/>
            <a:ext cx="4399894" cy="6502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F7B2C2-FE47-741E-BA42-202BF3D92D58}"/>
                  </a:ext>
                </a:extLst>
              </p:cNvPr>
              <p:cNvSpPr txBox="1"/>
              <p:nvPr/>
            </p:nvSpPr>
            <p:spPr>
              <a:xfrm>
                <a:off x="7644882" y="2638933"/>
                <a:ext cx="4187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F7B2C2-FE47-741E-BA42-202BF3D92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882" y="2638933"/>
                <a:ext cx="41870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779EC5A-2FCA-7987-62F6-EAAFA9995EE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16"/>
          <a:stretch/>
        </p:blipFill>
        <p:spPr>
          <a:xfrm>
            <a:off x="7993625" y="2448901"/>
            <a:ext cx="1969745" cy="9449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BACF2F-73CA-08BE-4116-611D752E37E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341"/>
          <a:stretch/>
        </p:blipFill>
        <p:spPr>
          <a:xfrm>
            <a:off x="3903405" y="3160969"/>
            <a:ext cx="1775557" cy="8154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31C9C7-7C80-7B37-2798-6307C4EFAE6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2779" r="72564" b="11580"/>
          <a:stretch/>
        </p:blipFill>
        <p:spPr>
          <a:xfrm>
            <a:off x="5961496" y="3178504"/>
            <a:ext cx="1864982" cy="6502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E5AEDD-BFA9-0D1E-8311-C44BCB2D1B9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370" t="34358" b="26512"/>
          <a:stretch/>
        </p:blipFill>
        <p:spPr>
          <a:xfrm>
            <a:off x="7813253" y="3309827"/>
            <a:ext cx="2150117" cy="3876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08032C2-C8DA-EAEC-5621-C67A7F329D1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8320" b="16539"/>
          <a:stretch/>
        </p:blipFill>
        <p:spPr>
          <a:xfrm>
            <a:off x="3131641" y="4111317"/>
            <a:ext cx="1287892" cy="6502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01A38A-0DB8-BCC4-F84F-DA647F39658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280"/>
          <a:stretch/>
        </p:blipFill>
        <p:spPr>
          <a:xfrm>
            <a:off x="4671897" y="4761615"/>
            <a:ext cx="2579198" cy="8001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87AA9D-90E5-EDE1-7984-9991206A6BB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671"/>
          <a:stretch/>
        </p:blipFill>
        <p:spPr>
          <a:xfrm>
            <a:off x="2407919" y="5550038"/>
            <a:ext cx="1775557" cy="823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A78870-6034-1844-09A9-4256148B7183}"/>
                  </a:ext>
                </a:extLst>
              </p:cNvPr>
              <p:cNvSpPr txBox="1"/>
              <p:nvPr/>
            </p:nvSpPr>
            <p:spPr>
              <a:xfrm>
                <a:off x="3984958" y="5789496"/>
                <a:ext cx="8691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A78870-6034-1844-09A9-4256148B7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958" y="5789496"/>
                <a:ext cx="869149" cy="6463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E38C7CF3-8653-413C-7E16-954C25AFE8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44705" y="5662223"/>
            <a:ext cx="1828958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00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FAE1-4E63-FE3A-14D3-B58AD14E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Equation, Acceleration Equation and Equation of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9629E-FD5D-072B-B48A-D924A17B8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First Law of Thermodynamics and dynamics of an expanding Universe gives: 						(Fluid Equation)</a:t>
                </a:r>
              </a:p>
              <a:p>
                <a:endParaRPr lang="en-US" dirty="0"/>
              </a:p>
              <a:p>
                <a:r>
                  <a:rPr lang="en-US" dirty="0"/>
                  <a:t>Taking time derivative of Friedmann Eq and combining with above gives:			(Acceleration Equation)</a:t>
                </a:r>
              </a:p>
              <a:p>
                <a:endParaRPr lang="en-US" dirty="0"/>
              </a:p>
              <a:p>
                <a:r>
                  <a:rPr lang="en-US" dirty="0"/>
                  <a:t>Relation between Pressure and Density: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29629E-FD5D-072B-B48A-D924A17B8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76A669F-640D-3CC2-C99C-EC7973BD5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13" b="9421"/>
          <a:stretch/>
        </p:blipFill>
        <p:spPr>
          <a:xfrm>
            <a:off x="2014521" y="2202426"/>
            <a:ext cx="2499577" cy="57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D24E4C-7831-AEA9-8FFD-746C59402A0B}"/>
                  </a:ext>
                </a:extLst>
              </p:cNvPr>
              <p:cNvSpPr txBox="1"/>
              <p:nvPr/>
            </p:nvSpPr>
            <p:spPr>
              <a:xfrm>
                <a:off x="4240596" y="2300631"/>
                <a:ext cx="86914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D24E4C-7831-AEA9-8FFD-746C59402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96" y="2300631"/>
                <a:ext cx="86914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151B180-9FE8-2628-DECF-5CAEA7C3A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353" y="2208768"/>
            <a:ext cx="1851820" cy="5639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C60D42-BCA7-FDF1-48EC-08C0A5104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983" y="3610023"/>
            <a:ext cx="1996613" cy="602032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78EB1496-8CFA-BC6D-936F-7DA2642843B8}"/>
              </a:ext>
            </a:extLst>
          </p:cNvPr>
          <p:cNvSpPr/>
          <p:nvPr/>
        </p:nvSpPr>
        <p:spPr>
          <a:xfrm>
            <a:off x="8121445" y="3911039"/>
            <a:ext cx="216310" cy="19074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40440D-8182-CBA9-6039-7985C213903B}"/>
                  </a:ext>
                </a:extLst>
              </p:cNvPr>
              <p:cNvSpPr txBox="1"/>
              <p:nvPr/>
            </p:nvSpPr>
            <p:spPr>
              <a:xfrm>
                <a:off x="8202996" y="4263096"/>
                <a:ext cx="3989004" cy="1203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nonrel</a:t>
                </a:r>
                <a:r>
                  <a:rPr lang="en-US" dirty="0"/>
                  <a:t> particle (matter)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for relativistic particles (radiation)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for dark energy (</a:t>
                </a:r>
                <a:r>
                  <a:rPr lang="en-US" dirty="0" err="1"/>
                  <a:t>cosmo</a:t>
                </a:r>
                <a:r>
                  <a:rPr lang="en-US" dirty="0"/>
                  <a:t> const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40440D-8182-CBA9-6039-7985C213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996" y="4263096"/>
                <a:ext cx="3989004" cy="1203343"/>
              </a:xfrm>
              <a:prstGeom prst="rect">
                <a:avLst/>
              </a:prstGeom>
              <a:blipFill>
                <a:blip r:embed="rId7"/>
                <a:stretch>
                  <a:fillRect r="-1223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35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0F4B1F-4D50-FBF1-F609-6CE7BF00A25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Cosmological Constant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0F4B1F-4D50-FBF1-F609-6CE7BF00A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E5561-5C8A-F193-1A3E-69AAFD264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Correction term initially added to achieve a static universe conforming to 19</a:t>
                </a:r>
                <a:r>
                  <a:rPr lang="en-US" baseline="30000" dirty="0"/>
                  <a:t>th</a:t>
                </a:r>
                <a:r>
                  <a:rPr lang="en-US" dirty="0"/>
                  <a:t> century observations</a:t>
                </a:r>
              </a:p>
              <a:p>
                <a:r>
                  <a:rPr lang="en-US" dirty="0"/>
                  <a:t>Corrected Friedmann eq:</a:t>
                </a:r>
              </a:p>
              <a:p>
                <a:endParaRPr lang="en-US" dirty="0"/>
              </a:p>
              <a:p>
                <a:r>
                  <a:rPr lang="en-US" dirty="0"/>
                  <a:t>Corrected acceleration eq:  </a:t>
                </a:r>
              </a:p>
              <a:p>
                <a:r>
                  <a:rPr lang="en-US" b="0" dirty="0"/>
                  <a:t>Energy density of the </a:t>
                </a:r>
                <a:r>
                  <a:rPr lang="en-US" dirty="0"/>
                  <a:t>additional term: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From fluid eq: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den>
                    </m:f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∵</m:t>
                        </m:r>
                        <m:acc>
                          <m:accPr>
                            <m:chr m:val="̇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E5561-5C8A-F193-1A3E-69AAFD264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13552CF-00EA-B3AC-3B91-303B9AEF0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41" y="2578302"/>
            <a:ext cx="3357707" cy="875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16C82B-7F45-60BA-C3F0-6C78E24103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44" b="4435"/>
          <a:stretch/>
        </p:blipFill>
        <p:spPr>
          <a:xfrm>
            <a:off x="5048271" y="3539610"/>
            <a:ext cx="3263297" cy="70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81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8519437-5D1B-984C-C01E-9B4AE9135E1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Predictions and Problems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8519437-5D1B-984C-C01E-9B4AE9135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ECB45E6-FB4F-6B4F-D1CB-C8B0AC032DB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343844"/>
                <a:ext cx="5181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Predictions about Einstein’s static universe: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ECB45E6-FB4F-6B4F-D1CB-C8B0AC032D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343844"/>
                <a:ext cx="5181600" cy="4351338"/>
              </a:xfrm>
              <a:blipFill>
                <a:blip r:embed="rId3"/>
                <a:stretch>
                  <a:fillRect l="-188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A255A1-8A27-F9B7-5BC9-9F6E5D847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43844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Problems with Einstein’s static universe:</a:t>
            </a:r>
          </a:p>
          <a:p>
            <a:r>
              <a:rPr lang="en-US" sz="2400" dirty="0"/>
              <a:t>The static model was in </a:t>
            </a:r>
            <a:r>
              <a:rPr lang="en-US" sz="2400" b="1" dirty="0"/>
              <a:t>unstable equilibrium</a:t>
            </a:r>
          </a:p>
          <a:p>
            <a:r>
              <a:rPr lang="en-US" sz="2400" dirty="0"/>
              <a:t>The Universe was found to be </a:t>
            </a:r>
            <a:r>
              <a:rPr lang="en-US" sz="2400" b="1" dirty="0"/>
              <a:t>expanding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E48ADB-4000-5344-558C-7482BFFB0705}"/>
                  </a:ext>
                </a:extLst>
              </p:cNvPr>
              <p:cNvSpPr txBox="1"/>
              <p:nvPr/>
            </p:nvSpPr>
            <p:spPr>
              <a:xfrm>
                <a:off x="2841522" y="4549676"/>
                <a:ext cx="686291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above problems led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 was brought back under the assumption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̈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represents a vacuum energy that remains constant irrespective of the dynamics of the universe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2E48ADB-4000-5344-558C-7482BFFB0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522" y="4549676"/>
                <a:ext cx="6862916" cy="2308324"/>
              </a:xfrm>
              <a:prstGeom prst="rect">
                <a:avLst/>
              </a:prstGeom>
              <a:blipFill>
                <a:blip r:embed="rId4"/>
                <a:stretch>
                  <a:fillRect l="-1155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057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55ED8-BD58-DFEB-6E02-B5AB75A6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Model Universes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D4AE7-3009-16B7-BBED-2FD47AB5112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Energy density as a function of scale factor (a):</a:t>
                </a:r>
              </a:p>
              <a:p>
                <a:r>
                  <a:rPr lang="en-US" dirty="0"/>
                  <a:t>From fluid equation:</a:t>
                </a:r>
              </a:p>
              <a:p>
                <a:r>
                  <a:rPr lang="en-US" dirty="0"/>
                  <a:t>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Matter (w=0): </a:t>
                </a:r>
              </a:p>
              <a:p>
                <a:r>
                  <a:rPr lang="en-US" dirty="0"/>
                  <a:t>Radiation (w=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):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/>
                  <a:t> (w= -1):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CD4AE7-3009-16B7-BBED-2FD47AB51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82FDE7F-07EB-2F49-A03D-439BF060E27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Benchmark Model: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=9∗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=0.31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≈0.69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		</a:t>
                </a:r>
              </a:p>
              <a:p>
                <a:endParaRPr lang="en-US" dirty="0"/>
              </a:p>
              <a:p>
                <a:r>
                  <a:rPr lang="en-US" dirty="0"/>
                  <a:t>	     			</a:t>
                </a:r>
              </a:p>
              <a:p>
                <a:r>
                  <a:rPr lang="en-US" dirty="0"/>
                  <a:t> Friedmann Equation: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82FDE7F-07EB-2F49-A03D-439BF060E2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EB77EB-DCAB-154A-53CE-42CA3074E6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26"/>
          <a:stretch/>
        </p:blipFill>
        <p:spPr>
          <a:xfrm>
            <a:off x="1167887" y="3211004"/>
            <a:ext cx="1290177" cy="635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2D802-A800-AB43-C130-7A11EA915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180" y="2690549"/>
            <a:ext cx="1851820" cy="563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6587F-55F4-69A1-3A06-928BF6468C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68"/>
          <a:stretch/>
        </p:blipFill>
        <p:spPr>
          <a:xfrm>
            <a:off x="2829155" y="3211003"/>
            <a:ext cx="2187130" cy="5761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CA6444-CAEA-A3FE-0AE4-FF45695B25FE}"/>
              </a:ext>
            </a:extLst>
          </p:cNvPr>
          <p:cNvGrpSpPr/>
          <p:nvPr/>
        </p:nvGrpSpPr>
        <p:grpSpPr>
          <a:xfrm>
            <a:off x="1641728" y="3787170"/>
            <a:ext cx="2636188" cy="687383"/>
            <a:chOff x="977604" y="3805936"/>
            <a:chExt cx="2636188" cy="6873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ED533B1-D878-EDE3-48DB-F6F9AB114C99}"/>
                    </a:ext>
                  </a:extLst>
                </p:cNvPr>
                <p:cNvSpPr txBox="1"/>
                <p:nvPr/>
              </p:nvSpPr>
              <p:spPr>
                <a:xfrm>
                  <a:off x="977604" y="3846988"/>
                  <a:ext cx="43794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US" dirty="0"/>
                </a:p>
                <a:p>
                  <a:pPr algn="ctr"/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ED533B1-D878-EDE3-48DB-F6F9AB114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604" y="3846988"/>
                  <a:ext cx="437940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CF85E0-1BD4-52D4-717D-B8211CEC6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8537" y="3805936"/>
              <a:ext cx="2235255" cy="39071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427E-AB88-45ED-E375-599C2E3119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9008" y="4279196"/>
            <a:ext cx="1817277" cy="3907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5805D3-5418-4F58-1912-A9AD79F558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6577" y="4754051"/>
            <a:ext cx="1851820" cy="441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12935B-D9C0-5915-C1E7-FF06936932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2311" y="3232519"/>
            <a:ext cx="2659610" cy="632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18FF07-1C56-C755-AEA1-EF1694D6B86E}"/>
                  </a:ext>
                </a:extLst>
              </p:cNvPr>
              <p:cNvSpPr txBox="1"/>
              <p:nvPr/>
            </p:nvSpPr>
            <p:spPr>
              <a:xfrm>
                <a:off x="9069151" y="3421342"/>
                <a:ext cx="4379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C18FF07-1C56-C755-AEA1-EF1694D6B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151" y="3421342"/>
                <a:ext cx="437940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FBE83520-5CBE-5005-C779-FDF4E339F1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5780" y="3214548"/>
            <a:ext cx="1775614" cy="6477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D0BDCB-FFE7-3FB8-CBD7-10304FC1A3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57525" y="3485405"/>
            <a:ext cx="792549" cy="2591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2D524-478F-5FE2-1F9D-39C86DD1F8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4781" y="4229210"/>
            <a:ext cx="1409822" cy="6248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FAD556-5356-4952-5FD3-4A6CBB60F9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17559" y="4229210"/>
            <a:ext cx="1341236" cy="571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916630-F422-2887-335D-1CDBD47DBBF5}"/>
                  </a:ext>
                </a:extLst>
              </p:cNvPr>
              <p:cNvSpPr txBox="1"/>
              <p:nvPr/>
            </p:nvSpPr>
            <p:spPr>
              <a:xfrm>
                <a:off x="7942668" y="4368892"/>
                <a:ext cx="4379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916630-F422-2887-335D-1CDBD47DB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68" y="4368892"/>
                <a:ext cx="437940" cy="6463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0768B928-E1E6-27C0-8F83-09484D545E1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58795" y="4318645"/>
            <a:ext cx="1021168" cy="3734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44CC929-71BA-55B0-FAFF-A3E5FEACF68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33562" y="5227054"/>
            <a:ext cx="3109229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2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124A-D18C-ADDE-DAC6-2B098551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Single-Component Universes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BBB133-5873-FF2E-D1E1-5EEDDA724F7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Equations governing the evolution of the scale factor:</a:t>
                </a:r>
              </a:p>
              <a:p>
                <a:r>
                  <a:rPr lang="en-US" dirty="0"/>
                  <a:t>Empty Universe,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Flat Universe, matter/radiation: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where, 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Flat Universe, dark matter:</a:t>
                </a:r>
              </a:p>
              <a:p>
                <a:pPr marL="0" indent="0">
                  <a:buNone/>
                </a:pPr>
                <a:r>
                  <a:rPr lang="en-US" dirty="0"/>
                  <a:t>				</a:t>
                </a:r>
                <a:r>
                  <a:rPr lang="en-US" sz="2000" dirty="0"/>
                  <a:t>, where: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1BBB133-5873-FF2E-D1E1-5EEDDA724F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41" r="-2824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A7C9DCB-F272-C4FA-528B-BA381CC8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477" y="2602376"/>
            <a:ext cx="1045330" cy="672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6B7F69-157D-6FB5-8E8C-5B548B864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224" y="3685036"/>
            <a:ext cx="2057578" cy="632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C95745-2717-6FA7-22C7-9D4D98BDD168}"/>
                  </a:ext>
                </a:extLst>
              </p:cNvPr>
              <p:cNvSpPr txBox="1"/>
              <p:nvPr/>
            </p:nvSpPr>
            <p:spPr>
              <a:xfrm>
                <a:off x="8501306" y="3845485"/>
                <a:ext cx="4379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C95745-2717-6FA7-22C7-9D4D98BDD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306" y="3845485"/>
                <a:ext cx="43794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056917D-8FC1-1FCB-7E38-C075AF816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356" y="3651369"/>
            <a:ext cx="1912786" cy="693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1FDF41-575B-6EE7-FB64-8E1FAB3E5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734" y="4344849"/>
            <a:ext cx="2423370" cy="685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65C382-ED46-3802-EA39-AAB7E3169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3224" y="5554279"/>
            <a:ext cx="1516511" cy="632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DF6F52-B0BA-CDEA-3DB9-2356B7534FBE}"/>
                  </a:ext>
                </a:extLst>
              </p:cNvPr>
              <p:cNvSpPr txBox="1"/>
              <p:nvPr/>
            </p:nvSpPr>
            <p:spPr>
              <a:xfrm>
                <a:off x="7879510" y="5776870"/>
                <a:ext cx="4379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DF6F52-B0BA-CDEA-3DB9-2356B7534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510" y="5776870"/>
                <a:ext cx="437940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0C983032-F0F0-50DC-F2DD-BF2CD77CF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0759" y="5774376"/>
            <a:ext cx="1417443" cy="3124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82D2D0-7255-E09D-E97D-5A2DB3BC53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5232" y="6147571"/>
            <a:ext cx="1928027" cy="647756"/>
          </a:xfrm>
          <a:prstGeom prst="rect">
            <a:avLst/>
          </a:prstGeom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86F5D2FB-A172-A54E-B726-3484E25E2F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" t="5989" r="8284"/>
          <a:stretch/>
        </p:blipFill>
        <p:spPr>
          <a:xfrm>
            <a:off x="71885" y="1690688"/>
            <a:ext cx="6131261" cy="49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85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F3BF-E27D-E658-50A6-D905C5B5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Multi-Component Universes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B83077-0DD4-7C02-7861-0A628A64F4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Substituting		   in Friedmann Equation, we get: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B83077-0DD4-7C02-7861-0A628A64F4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10F4950-605C-6D09-E7F3-AAE608F8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48" y="1825625"/>
            <a:ext cx="1767993" cy="63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7EAC1-FAA3-B22C-2468-C21FDE4BB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038" y="1787522"/>
            <a:ext cx="2270957" cy="6706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3AC765-3313-0675-DBFB-4369BEBBB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901" y="2841601"/>
            <a:ext cx="3566469" cy="6477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AAD09F-F711-A6A3-9E33-04E5CAB4F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647" y="3527460"/>
            <a:ext cx="7483488" cy="388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196CBB-D287-9D1D-4C9B-E496E518E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135" y="3557943"/>
            <a:ext cx="487722" cy="35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C8FAA2-EB83-E34B-3CD3-01EE69EAB79A}"/>
                  </a:ext>
                </a:extLst>
              </p:cNvPr>
              <p:cNvSpPr txBox="1"/>
              <p:nvPr/>
            </p:nvSpPr>
            <p:spPr>
              <a:xfrm>
                <a:off x="2731614" y="4159912"/>
                <a:ext cx="4379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C8FAA2-EB83-E34B-3CD3-01EE69EAB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614" y="4159912"/>
                <a:ext cx="43794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55EE7D34-5941-00EC-B4B8-7D4DBBDDA3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6653" y="4063597"/>
            <a:ext cx="4648603" cy="685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F0401-6E66-BA2C-647D-1F5355DECA42}"/>
                  </a:ext>
                </a:extLst>
              </p:cNvPr>
              <p:cNvSpPr txBox="1"/>
              <p:nvPr/>
            </p:nvSpPr>
            <p:spPr>
              <a:xfrm>
                <a:off x="7496286" y="4292900"/>
                <a:ext cx="4379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BF0401-6E66-BA2C-647D-1F5355DEC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286" y="4292900"/>
                <a:ext cx="437940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425E0777-3B64-7C91-692B-1905B5159C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5933" y="4071984"/>
            <a:ext cx="4248183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94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B7924F-8C9D-44BC-0359-4B2E8086A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 dirty="0"/>
              <a:t>Matter + Curvature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26723-7A2F-E80C-501B-0C0BFC482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Matter + Lambda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A46EB5-2CA6-63FD-5C95-92E991EE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70" y="575236"/>
            <a:ext cx="2116970" cy="624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E9E2F2-5811-4C90-E996-CBEAF6C588CA}"/>
                  </a:ext>
                </a:extLst>
              </p:cNvPr>
              <p:cNvSpPr txBox="1"/>
              <p:nvPr/>
            </p:nvSpPr>
            <p:spPr>
              <a:xfrm>
                <a:off x="0" y="3761484"/>
                <a:ext cx="30456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=+1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&gt;1)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Universe stops expanding when H(t) = 0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0E9E2F2-5811-4C90-E996-CBEAF6C58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61484"/>
                <a:ext cx="3045600" cy="1477328"/>
              </a:xfrm>
              <a:prstGeom prst="rect">
                <a:avLst/>
              </a:prstGeom>
              <a:blipFill>
                <a:blip r:embed="rId3"/>
                <a:stretch>
                  <a:fillRect l="-1600" t="-2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B54472-133F-581E-B0C3-B29CBCE12BEB}"/>
                  </a:ext>
                </a:extLst>
              </p:cNvPr>
              <p:cNvSpPr txBox="1"/>
              <p:nvPr/>
            </p:nvSpPr>
            <p:spPr>
              <a:xfrm>
                <a:off x="3045600" y="3761484"/>
                <a:ext cx="3045600" cy="1580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&lt;1)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Universe keeps expanding as LHS &gt; 0: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B54472-133F-581E-B0C3-B29CBCE12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600" y="3761484"/>
                <a:ext cx="3045600" cy="1580304"/>
              </a:xfrm>
              <a:prstGeom prst="rect">
                <a:avLst/>
              </a:prstGeom>
              <a:blipFill>
                <a:blip r:embed="rId4"/>
                <a:stretch>
                  <a:fillRect l="-1804" t="-1931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C9826D95-848D-C240-B488-30403B3FDC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964"/>
          <a:stretch/>
        </p:blipFill>
        <p:spPr>
          <a:xfrm>
            <a:off x="125819" y="5309741"/>
            <a:ext cx="2789162" cy="5855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A60F4A-F0CE-7567-46A1-53F68ECE8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00" y="6001847"/>
            <a:ext cx="3045600" cy="5944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952377-F381-9876-CBC3-54CCC2FA3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764" y="1587125"/>
            <a:ext cx="2124170" cy="6172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4C5126-FC66-AAE4-F4B6-F57DCAC07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5765" y="2429883"/>
            <a:ext cx="2195204" cy="7011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673C60D-7CC4-3ADD-62B7-C967BA7A71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8347" y="5341788"/>
            <a:ext cx="2842506" cy="5944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FFB0ED-1AFD-5C8A-42C4-069DDBA3FC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0402" y="5922204"/>
            <a:ext cx="3040798" cy="65537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92E14A-63C6-5795-C46F-086B1E3BEFE3}"/>
              </a:ext>
            </a:extLst>
          </p:cNvPr>
          <p:cNvCxnSpPr/>
          <p:nvPr/>
        </p:nvCxnSpPr>
        <p:spPr>
          <a:xfrm>
            <a:off x="3048000" y="3761483"/>
            <a:ext cx="0" cy="3096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08172A6-BADB-06FA-C6AC-BA19C52C12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37" t="2350" r="38543" b="812"/>
          <a:stretch/>
        </p:blipFill>
        <p:spPr>
          <a:xfrm>
            <a:off x="6098401" y="418516"/>
            <a:ext cx="4150860" cy="33429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1DC792B-CD5C-589D-0AB7-8C0E8229414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6828" t="2350" r="2019" b="812"/>
          <a:stretch/>
        </p:blipFill>
        <p:spPr>
          <a:xfrm>
            <a:off x="10148727" y="412955"/>
            <a:ext cx="2038473" cy="334296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C40AE33-656C-4163-C0A6-47CDF6B5C9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8608" y="3757212"/>
            <a:ext cx="2370025" cy="655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0613E0E-9581-527A-DE87-714B415B5667}"/>
                  </a:ext>
                </a:extLst>
              </p:cNvPr>
              <p:cNvSpPr txBox="1"/>
              <p:nvPr/>
            </p:nvSpPr>
            <p:spPr>
              <a:xfrm>
                <a:off x="9674819" y="3900233"/>
                <a:ext cx="227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0613E0E-9581-527A-DE87-714B415B5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819" y="3900233"/>
                <a:ext cx="227167" cy="369332"/>
              </a:xfrm>
              <a:prstGeom prst="rect">
                <a:avLst/>
              </a:prstGeom>
              <a:blipFill>
                <a:blip r:embed="rId13"/>
                <a:stretch>
                  <a:fillRect l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2593E1A1-CF78-1840-C52C-B95AA0BCCE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2594" y="3940106"/>
            <a:ext cx="1623201" cy="289585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AA99C6-17AD-B7C6-39C8-45E509410506}"/>
              </a:ext>
            </a:extLst>
          </p:cNvPr>
          <p:cNvCxnSpPr>
            <a:cxnSpLocks/>
          </p:cNvCxnSpPr>
          <p:nvPr/>
        </p:nvCxnSpPr>
        <p:spPr>
          <a:xfrm>
            <a:off x="9148916" y="4269565"/>
            <a:ext cx="0" cy="26204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E57CE0-B4BF-E61A-8B98-E03A78691269}"/>
                  </a:ext>
                </a:extLst>
              </p:cNvPr>
              <p:cNvSpPr txBox="1"/>
              <p:nvPr/>
            </p:nvSpPr>
            <p:spPr>
              <a:xfrm>
                <a:off x="6102006" y="4304437"/>
                <a:ext cx="3045600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:Universe stops expanding when H(t) = 0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FE57CE0-B4BF-E61A-8B98-E03A78691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006" y="4304437"/>
                <a:ext cx="3045600" cy="1212511"/>
              </a:xfrm>
              <a:prstGeom prst="rect">
                <a:avLst/>
              </a:prstGeom>
              <a:blipFill>
                <a:blip r:embed="rId15"/>
                <a:stretch>
                  <a:fillRect l="-1800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>
            <a:extLst>
              <a:ext uri="{FF2B5EF4-FFF2-40B4-BE49-F238E27FC236}">
                <a16:creationId xmlns:a16="http://schemas.microsoft.com/office/drawing/2014/main" id="{44582C26-18AB-FF8F-0C83-275F2B27B3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804" y="4692468"/>
            <a:ext cx="1463167" cy="61727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594A12A-C20B-3561-8948-72F6DFF653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9422" y="4910692"/>
            <a:ext cx="2209992" cy="67061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102DAA6-49A6-675F-7AB3-89D4EBC520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8024" y="5865048"/>
            <a:ext cx="3041176" cy="76968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C2722F2-3C19-F3DB-A186-5DFB2B7545FE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EE69E9F-03EE-4B7D-FE5B-9858F30E1818}"/>
                  </a:ext>
                </a:extLst>
              </p:cNvPr>
              <p:cNvSpPr txBox="1"/>
              <p:nvPr/>
            </p:nvSpPr>
            <p:spPr>
              <a:xfrm>
                <a:off x="9155271" y="4304436"/>
                <a:ext cx="3045600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:Universe keeps expanding-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EE69E9F-03EE-4B7D-FE5B-9858F30E1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271" y="4304436"/>
                <a:ext cx="3045600" cy="1212511"/>
              </a:xfrm>
              <a:prstGeom prst="rect">
                <a:avLst/>
              </a:prstGeom>
              <a:blipFill>
                <a:blip r:embed="rId19"/>
                <a:stretch>
                  <a:fillRect l="-1804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23229E16-9672-2CCB-2359-7B1742C9A7CC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t="6897" r="7702"/>
          <a:stretch/>
        </p:blipFill>
        <p:spPr>
          <a:xfrm>
            <a:off x="-1382" y="559151"/>
            <a:ext cx="3916620" cy="314266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7C75293-6D5F-B093-388B-C3720F1AF55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1550" y="5241275"/>
            <a:ext cx="1928548" cy="800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F25737-172B-A71C-82AB-B745FD882080}"/>
                  </a:ext>
                </a:extLst>
              </p:cNvPr>
              <p:cNvSpPr txBox="1"/>
              <p:nvPr/>
            </p:nvSpPr>
            <p:spPr>
              <a:xfrm>
                <a:off x="9158633" y="4963158"/>
                <a:ext cx="3045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5F25737-172B-A71C-82AB-B745FD882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633" y="4963158"/>
                <a:ext cx="3045600" cy="646331"/>
              </a:xfrm>
              <a:prstGeom prst="rect">
                <a:avLst/>
              </a:prstGeom>
              <a:blipFill>
                <a:blip r:embed="rId22"/>
                <a:stretch>
                  <a:fillRect l="-1600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>
            <a:extLst>
              <a:ext uri="{FF2B5EF4-FFF2-40B4-BE49-F238E27FC236}">
                <a16:creationId xmlns:a16="http://schemas.microsoft.com/office/drawing/2014/main" id="{476412DB-5662-C680-C6A5-3B3A4872FD4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75438" y="6157520"/>
            <a:ext cx="3025402" cy="281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485471B-0453-9199-CEB6-4EB866171C50}"/>
                  </a:ext>
                </a:extLst>
              </p:cNvPr>
              <p:cNvSpPr txBox="1"/>
              <p:nvPr/>
            </p:nvSpPr>
            <p:spPr>
              <a:xfrm>
                <a:off x="9091402" y="5835052"/>
                <a:ext cx="3045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485471B-0453-9199-CEB6-4EB866171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402" y="5835052"/>
                <a:ext cx="3045600" cy="646331"/>
              </a:xfrm>
              <a:prstGeom prst="rect">
                <a:avLst/>
              </a:prstGeom>
              <a:blipFill>
                <a:blip r:embed="rId24"/>
                <a:stretch>
                  <a:fillRect l="-1600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4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C6F3-70FB-D417-E053-0528E432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Assumptions/Resolutions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A5C26-4D0D-8851-4634-CDF22FD7B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 is transparent everywhere</a:t>
            </a:r>
          </a:p>
          <a:p>
            <a:r>
              <a:rPr lang="en-US" dirty="0"/>
              <a:t>Universe is infinitely large</a:t>
            </a:r>
          </a:p>
          <a:p>
            <a:r>
              <a:rPr lang="en-US" dirty="0"/>
              <a:t>Universe is infinitely old (Primary resolution. What about redshift?)</a:t>
            </a:r>
          </a:p>
          <a:p>
            <a:r>
              <a:rPr lang="en-US" dirty="0"/>
              <a:t>Surface brightness of stars is independent of distance</a:t>
            </a:r>
          </a:p>
        </p:txBody>
      </p:sp>
    </p:spTree>
    <p:extLst>
      <p:ext uri="{BB962C8B-B14F-4D97-AF65-F5344CB8AC3E}">
        <p14:creationId xmlns:p14="http://schemas.microsoft.com/office/powerpoint/2010/main" val="8204165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5B7924F-8C9D-44BC-0359-4B2E8086A5C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283200" y="16490"/>
                <a:ext cx="6908800" cy="684151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Matter + Curvature + Lambda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2400" dirty="0"/>
                  <a:t>Big Bounce: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&gt;0;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&gt;0;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&lt;0,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≫1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Loitering: initial-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400" dirty="0"/>
                  <a:t> int-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2400" dirty="0"/>
                  <a:t> final-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Big Crunch: can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=±1,0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Big Chill: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=±1,0;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→∞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5B7924F-8C9D-44BC-0359-4B2E8086A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283200" y="16490"/>
                <a:ext cx="6908800" cy="6841510"/>
              </a:xfrm>
              <a:blipFill>
                <a:blip r:embed="rId2"/>
                <a:stretch>
                  <a:fillRect l="-1236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Picture 106">
            <a:extLst>
              <a:ext uri="{FF2B5EF4-FFF2-40B4-BE49-F238E27FC236}">
                <a16:creationId xmlns:a16="http://schemas.microsoft.com/office/drawing/2014/main" id="{D15AE62B-BF65-B601-560B-9A3FAB20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2" y="1208837"/>
            <a:ext cx="4179698" cy="79856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DEAAF4F-2DEC-2337-D66F-BBB319787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2" t="3022"/>
          <a:stretch/>
        </p:blipFill>
        <p:spPr>
          <a:xfrm>
            <a:off x="0" y="0"/>
            <a:ext cx="5283200" cy="321623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984A4FA-F8C9-9349-0D24-4348EFB040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4" t="7769"/>
          <a:stretch/>
        </p:blipFill>
        <p:spPr>
          <a:xfrm>
            <a:off x="0" y="3216234"/>
            <a:ext cx="5283200" cy="364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02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88403B-1FBE-03A0-2099-10311C7E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29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Benchmark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B503CC-961E-D796-E328-E788F7507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6" t="5296"/>
          <a:stretch/>
        </p:blipFill>
        <p:spPr>
          <a:xfrm>
            <a:off x="0" y="701040"/>
            <a:ext cx="5585955" cy="417868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B3B21F-311C-55D1-8697-5E4D4AA6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22960"/>
            <a:ext cx="6099067" cy="3942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6E9ECB-682D-E7F4-CA24-3B9A11DC4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354" y="5337749"/>
            <a:ext cx="7148179" cy="13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1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9E1B85-80F5-622B-DE4D-02651EF4E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8" t="4473"/>
          <a:stretch/>
        </p:blipFill>
        <p:spPr>
          <a:xfrm>
            <a:off x="6814456" y="1343818"/>
            <a:ext cx="5377543" cy="4375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54F52-725C-B776-10A6-CB7EB70E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Detecting Matter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D432D-E4B8-5F40-E72C-360F649D1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138992"/>
                <a:ext cx="7130143" cy="5719008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Info from photodetection: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=1.1×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⊙,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𝑀𝑝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Active Galaxies: M/L</a:t>
                </a:r>
                <a:r>
                  <a:rPr lang="en-US" sz="2000" baseline="-25000" dirty="0"/>
                  <a:t>V</a:t>
                </a:r>
                <a:r>
                  <a:rPr lang="en-US" sz="2000" dirty="0"/>
                  <a:t> ≈ 0.3 M</a:t>
                </a:r>
                <a:r>
                  <a:rPr lang="en-US" sz="2000" baseline="-25000" dirty="0"/>
                  <a:t>⊙</a:t>
                </a:r>
                <a:r>
                  <a:rPr lang="en-US" sz="2000" dirty="0"/>
                  <a:t>/ L</a:t>
                </a:r>
                <a:r>
                  <a:rPr lang="en-US" sz="2000" baseline="-25000" dirty="0"/>
                  <a:t>⊙,V</a:t>
                </a:r>
                <a:endParaRPr lang="en-US" sz="2000" dirty="0"/>
              </a:p>
              <a:p>
                <a:pPr lvl="1"/>
                <a:r>
                  <a:rPr lang="en-US" sz="2000" dirty="0"/>
                  <a:t>Quiescent Galaxies: M/L</a:t>
                </a:r>
                <a:r>
                  <a:rPr lang="en-US" sz="2000" baseline="-25000" dirty="0"/>
                  <a:t>V</a:t>
                </a:r>
                <a:r>
                  <a:rPr lang="en-US" sz="2000" dirty="0"/>
                  <a:t> ≈ 8 M</a:t>
                </a:r>
                <a:r>
                  <a:rPr lang="en-US" sz="2000" baseline="-25000" dirty="0"/>
                  <a:t>⊙</a:t>
                </a:r>
                <a:r>
                  <a:rPr lang="en-US" sz="2000" dirty="0"/>
                  <a:t>/ L</a:t>
                </a:r>
                <a:r>
                  <a:rPr lang="en-US" sz="2000" baseline="-25000" dirty="0"/>
                  <a:t>⊙,V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4.15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⊙,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∗,0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𝑀𝑝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∗,0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≈0.003</m:t>
                    </m:r>
                  </m:oMath>
                </a14:m>
                <a:r>
                  <a:rPr lang="en-US" sz="2000" b="0" dirty="0"/>
                  <a:t> (very low contribution)</a:t>
                </a:r>
              </a:p>
              <a:p>
                <a:pPr lvl="1"/>
                <a:r>
                  <a:rPr lang="en-US" sz="2000" dirty="0"/>
                  <a:t>Gases measured by observing V-band and x-rays</a:t>
                </a:r>
              </a:p>
              <a:p>
                <a:r>
                  <a:rPr lang="en-US" sz="2400" dirty="0"/>
                  <a:t>Info from CMB: temperature fluctuations dependent on photon-baryon ratio of early universe.</a:t>
                </a:r>
              </a:p>
              <a:p>
                <a:r>
                  <a:rPr lang="en-US" sz="2400" b="0" dirty="0"/>
                  <a:t>Current element composition of universe is dependent on photon-baryon ratio of nascent universe.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𝑏𝑎𝑟𝑦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≈0.048±0.003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BD432D-E4B8-5F40-E72C-360F649D1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138992"/>
                <a:ext cx="7130143" cy="5719008"/>
              </a:xfrm>
              <a:blipFill>
                <a:blip r:embed="rId3"/>
                <a:stretch>
                  <a:fillRect l="-1111" t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096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4D9D5-C995-F646-2C39-9BABA9EC27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568961"/>
                <a:ext cx="5811520" cy="6289039"/>
              </a:xfrm>
            </p:spPr>
            <p:txBody>
              <a:bodyPr/>
              <a:lstStyle/>
              <a:p>
                <a:r>
                  <a:rPr lang="en-US" dirty="0"/>
                  <a:t>Interacts through gravity and not EM</a:t>
                </a:r>
              </a:p>
              <a:p>
                <a:r>
                  <a:rPr lang="en-US" dirty="0"/>
                  <a:t>Existence predicted by observing galaxy rotation.</a:t>
                </a:r>
              </a:p>
              <a:p>
                <a:r>
                  <a:rPr lang="en-US" dirty="0"/>
                  <a:t> 		Keplerian Prediction</a:t>
                </a:r>
              </a:p>
              <a:p>
                <a:r>
                  <a:rPr lang="en-US" dirty="0"/>
                  <a:t>		     Star brightness from </a:t>
                </a:r>
                <a:r>
                  <a:rPr lang="en-US" dirty="0" err="1"/>
                  <a:t>centre</a:t>
                </a:r>
                <a:r>
                  <a:rPr lang="en-US" dirty="0"/>
                  <a:t> of galaxy</a:t>
                </a:r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4D9D5-C995-F646-2C39-9BABA9EC2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68961"/>
                <a:ext cx="5811520" cy="6289039"/>
              </a:xfrm>
              <a:blipFill>
                <a:blip r:embed="rId2"/>
                <a:stretch>
                  <a:fillRect l="-1889" t="-1550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14078D9-0619-AFAC-9767-E5458B88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92" y="2406652"/>
            <a:ext cx="1918596" cy="563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1AA5C-E864-4053-A8D0-6A58C1D3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65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Dark Matter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DF0B9-E87B-3F4E-260E-7A2DF6B2EE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" t="8684" r="9223" b="2718"/>
          <a:stretch/>
        </p:blipFill>
        <p:spPr>
          <a:xfrm>
            <a:off x="5811520" y="949008"/>
            <a:ext cx="6380480" cy="4958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EC9ACA-94F4-A8EF-7BB5-0CE92D4F41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19"/>
          <a:stretch/>
        </p:blipFill>
        <p:spPr>
          <a:xfrm>
            <a:off x="349192" y="1945460"/>
            <a:ext cx="1195128" cy="5793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CAA3D7-B61E-A877-52A4-6A6C11CD8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19" y="4333208"/>
            <a:ext cx="5563082" cy="7163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55E421-B563-8717-D0AF-5FB70D598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526" y="5121883"/>
            <a:ext cx="3566469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60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4D9D5-C995-F646-2C39-9BABA9EC27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568961"/>
                <a:ext cx="6096000" cy="628903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Virial Theorem: For a cluster of mass M</a:t>
                </a:r>
              </a:p>
              <a:p>
                <a:endParaRPr lang="en-US" dirty="0"/>
              </a:p>
              <a:p>
                <a:r>
                  <a:rPr lang="en-US" dirty="0"/>
                  <a:t> 	           &amp;    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In steady state: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Using observational data,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can be estimated with certain assumptions</a:t>
                </a:r>
              </a:p>
              <a:p>
                <a:r>
                  <a:rPr lang="en-US" dirty="0" err="1"/>
                  <a:t>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𝑐𝑜𝑚𝑎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04D9D5-C995-F646-2C39-9BABA9EC27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568961"/>
                <a:ext cx="6096000" cy="6289039"/>
              </a:xfrm>
              <a:blipFill>
                <a:blip r:embed="rId2"/>
                <a:stretch>
                  <a:fillRect l="-2000" t="-1550" r="-3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EA1AA5C-E864-4053-A8D0-6A58C1D3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65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Dark Matter in Galaxy Clusters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9C9FC86-7EE8-1D60-B086-48510DAE21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568960"/>
                <a:ext cx="6096000" cy="62890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Hydrostatic equilibrium: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		           above, we get: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X-ray data and modeling gives composition, temperature and density distribution of gas</a:t>
                </a:r>
              </a:p>
              <a:p>
                <a:r>
                  <a:rPr lang="en-US" dirty="0" err="1"/>
                  <a:t>Eg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𝑐𝑜𝑚𝑎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≈1.3×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9C9FC86-7EE8-1D60-B086-48510DAE2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68960"/>
                <a:ext cx="6096000" cy="6289039"/>
              </a:xfrm>
              <a:prstGeom prst="rect">
                <a:avLst/>
              </a:prstGeom>
              <a:blipFill>
                <a:blip r:embed="rId3"/>
                <a:stretch>
                  <a:fillRect l="-2000" t="-1550" r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278C84-AC1E-2569-DD31-AAAFBC2A1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47" y="1485768"/>
            <a:ext cx="1646855" cy="7925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91E8C4-8405-B3B5-C40D-97AACF84C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133" y="1498969"/>
            <a:ext cx="2399774" cy="907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A28824-4DC9-B78A-4DF7-2B7C102A6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47" y="2605842"/>
            <a:ext cx="3229294" cy="695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84379F-0E11-F49A-572C-52DCC5A2D11D}"/>
                  </a:ext>
                </a:extLst>
              </p:cNvPr>
              <p:cNvSpPr txBox="1"/>
              <p:nvPr/>
            </p:nvSpPr>
            <p:spPr>
              <a:xfrm>
                <a:off x="4405826" y="1711018"/>
                <a:ext cx="4379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84379F-0E11-F49A-572C-52DCC5A2D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826" y="1711018"/>
                <a:ext cx="437940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CC4507C-5BF9-F9A5-1181-B4F7A87068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685" y="1567398"/>
            <a:ext cx="1333616" cy="655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E5E40-EBE6-A33B-8898-173D385713C9}"/>
                  </a:ext>
                </a:extLst>
              </p:cNvPr>
              <p:cNvSpPr txBox="1"/>
              <p:nvPr/>
            </p:nvSpPr>
            <p:spPr>
              <a:xfrm>
                <a:off x="3349685" y="2656513"/>
                <a:ext cx="4379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E5E40-EBE6-A33B-8898-173D38571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685" y="2656513"/>
                <a:ext cx="437940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BF1E1ACD-F5D9-F774-2C77-3B7ABD298B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1397" y="2600454"/>
            <a:ext cx="1752140" cy="3662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B194B5-6597-BA99-2485-C668581FC7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9979" y="3604145"/>
            <a:ext cx="894706" cy="528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EC7A2F5-82D3-B069-9E24-32B496EFD7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1123" y="3618861"/>
            <a:ext cx="1127178" cy="5867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18D5AB-9574-7213-A45B-4BF2A1E598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69064" y="1129263"/>
            <a:ext cx="2990599" cy="8236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55AA71-3582-283E-545C-40127883CE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33274" y="1991568"/>
            <a:ext cx="1876860" cy="7308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642E1A-6553-C3A3-6A5C-F69FBDF3A4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4190" y="2880179"/>
            <a:ext cx="4729610" cy="7406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6A7DC5E-5F81-9B1D-D21A-5C88D6311F0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291" r="1880" b="2011"/>
          <a:stretch/>
        </p:blipFill>
        <p:spPr>
          <a:xfrm>
            <a:off x="4978400" y="6152247"/>
            <a:ext cx="2235200" cy="4705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2067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6477-2E26-1E83-5FAC-767034B9D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4795"/>
            <a:ext cx="10515600" cy="965835"/>
          </a:xfrm>
        </p:spPr>
        <p:txBody>
          <a:bodyPr/>
          <a:lstStyle/>
          <a:p>
            <a:pPr algn="ctr"/>
            <a:r>
              <a:rPr lang="en-US" dirty="0"/>
              <a:t>Gravitational Lensing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42C68-8596-1FF3-A375-62BE58CB5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1040"/>
            <a:ext cx="12192000" cy="6156960"/>
          </a:xfrm>
        </p:spPr>
        <p:txBody>
          <a:bodyPr/>
          <a:lstStyle/>
          <a:p>
            <a:r>
              <a:rPr lang="en-US" dirty="0"/>
              <a:t>Photon deflection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Einstein angle</a:t>
            </a:r>
          </a:p>
          <a:p>
            <a:endParaRPr lang="en-US" dirty="0"/>
          </a:p>
          <a:p>
            <a:r>
              <a:rPr lang="en-US" dirty="0"/>
              <a:t>Lensing leads to increase in flux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Mass of galaxy clusters can be estimated by: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575B8-E8D8-7EDF-EB38-135EDE4A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64" y="609600"/>
            <a:ext cx="1210167" cy="650240"/>
          </a:xfrm>
          <a:prstGeom prst="rect">
            <a:avLst/>
          </a:prstGeom>
        </p:spPr>
      </p:pic>
      <p:pic>
        <p:nvPicPr>
          <p:cNvPr id="7" name="Picture 6" descr="A planet in space with stars&#10;&#10;Description automatically generated">
            <a:extLst>
              <a:ext uri="{FF2B5EF4-FFF2-40B4-BE49-F238E27FC236}">
                <a16:creationId xmlns:a16="http://schemas.microsoft.com/office/drawing/2014/main" id="{9FBC42D3-CD16-7F75-E43B-F23406F42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63" y="3669140"/>
            <a:ext cx="3886537" cy="2570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A849AD-50E9-670E-AFF6-E12A48BBF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463" y="782320"/>
            <a:ext cx="3886537" cy="2522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5A960D-9F73-F99A-C14B-425190B6C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284" y="1515110"/>
            <a:ext cx="2895788" cy="877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7716A7-A1F2-4F44-59D1-59C3AE97EB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7" t="17513"/>
          <a:stretch/>
        </p:blipFill>
        <p:spPr>
          <a:xfrm>
            <a:off x="571368" y="3411439"/>
            <a:ext cx="4742392" cy="609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903280-2A1F-633F-9289-778BDCEAD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987016"/>
            <a:ext cx="4732430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81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15B7-11BC-CDA2-D980-92F9FC70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1719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is DM?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79E6-F2D4-025B-6FBF-E79D620F2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Predictions have mass range of 76 orders of magnitude</a:t>
            </a:r>
          </a:p>
          <a:p>
            <a:r>
              <a:rPr lang="en-US" dirty="0"/>
              <a:t>Neutrinos were considered as candidate but contradicting evidence</a:t>
            </a:r>
          </a:p>
          <a:p>
            <a:endParaRPr lang="en-US" dirty="0"/>
          </a:p>
          <a:p>
            <a:r>
              <a:rPr lang="en-US" dirty="0"/>
              <a:t> 								</a:t>
            </a:r>
          </a:p>
          <a:p>
            <a:pPr marL="0" indent="0">
              <a:buNone/>
            </a:pPr>
            <a:r>
              <a:rPr lang="en-US" dirty="0"/>
              <a:t>		But we know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SUSY predicts existence of WIMPs: weak force, gravity and much more massive </a:t>
            </a:r>
            <a:r>
              <a:rPr lang="en-US"/>
              <a:t>than neutrinos</a:t>
            </a:r>
            <a:endParaRPr lang="en-US" dirty="0"/>
          </a:p>
        </p:txBody>
      </p:sp>
      <p:pic>
        <p:nvPicPr>
          <p:cNvPr id="9" name="Picture 8" descr="A diagram of a light source&#10;&#10;Description automatically generated">
            <a:extLst>
              <a:ext uri="{FF2B5EF4-FFF2-40B4-BE49-F238E27FC236}">
                <a16:creationId xmlns:a16="http://schemas.microsoft.com/office/drawing/2014/main" id="{AB6499FF-F1CB-4700-90A8-002781444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616902"/>
            <a:ext cx="8096250" cy="221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44EF17-E08D-D6D1-0BB6-724FC56D5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46" r="68877"/>
          <a:stretch/>
        </p:blipFill>
        <p:spPr>
          <a:xfrm>
            <a:off x="838200" y="4216400"/>
            <a:ext cx="2473960" cy="782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676B9D-B286-5F69-E726-3283D129D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30" t="12846"/>
          <a:stretch/>
        </p:blipFill>
        <p:spPr>
          <a:xfrm>
            <a:off x="3312160" y="4216400"/>
            <a:ext cx="1929220" cy="782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4788B1-8EE2-2437-5B77-8A6EEEE75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05" y="4216400"/>
            <a:ext cx="2379111" cy="782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22730A-BB94-8551-1FE3-9358D3CF4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256" y="4296148"/>
            <a:ext cx="1227925" cy="5170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C1DCF4-23A3-104D-4878-7C8041BFE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099" y="4998720"/>
            <a:ext cx="2905761" cy="30949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68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F531C-9F20-5FB2-7C83-16D67DFC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2. The Universe is Isotropic and Homogeneous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DDAAF-AABC-1622-F13F-9590B0523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05" t="1429" b="24231"/>
          <a:stretch/>
        </p:blipFill>
        <p:spPr>
          <a:xfrm>
            <a:off x="753627" y="1635717"/>
            <a:ext cx="5623727" cy="32348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23B7B0-E341-23E2-E779-B0331ADFA83F}"/>
              </a:ext>
            </a:extLst>
          </p:cNvPr>
          <p:cNvSpPr txBox="1"/>
          <p:nvPr/>
        </p:nvSpPr>
        <p:spPr>
          <a:xfrm>
            <a:off x="5899355" y="1868129"/>
            <a:ext cx="57466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true only on very large scales, usually of the order of 100 </a:t>
            </a:r>
            <a:r>
              <a:rPr lang="en-US" sz="2800" dirty="0" err="1"/>
              <a:t>Mpc</a:t>
            </a:r>
            <a:r>
              <a:rPr lang="en-US" sz="2800" dirty="0"/>
              <a:t> or more</a:t>
            </a:r>
          </a:p>
        </p:txBody>
      </p:sp>
    </p:spTree>
    <p:extLst>
      <p:ext uri="{BB962C8B-B14F-4D97-AF65-F5344CB8AC3E}">
        <p14:creationId xmlns:p14="http://schemas.microsoft.com/office/powerpoint/2010/main" val="414269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9CC68-9988-CCBD-65ED-1ACE5C677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B56AA-E5C0-719D-33FA-1E2FADAB2A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was observed that all galaxies, with a few expansions, had a redshift when their absorption and emission lines were measured. </a:t>
                </a:r>
              </a:p>
              <a:p>
                <a:r>
                  <a:rPr lang="en-US" dirty="0"/>
                  <a:t>The redshift z of an object (here galaxy) is defined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𝑜𝑏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𝑤𝑎𝑣𝑒𝑙𝑒𝑛𝑔𝑡h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𝑚𝑒𝑎𝑠𝑢𝑟𝑒𝑑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𝑠𝑡𝑎𝑡𝑖𝑜𝑛𝑒𝑟𝑦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𝑓𝑟𝑎𝑚𝑒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𝑤𝑎𝑣𝑒𝑙𝑒𝑛𝑔𝑡h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𝑒𝑚𝑖𝑡𝑡𝑒𝑑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𝑜𝑏𝑗𝑒𝑐𝑡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BB56AA-E5C0-719D-33FA-1E2FADAB2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10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84F24-C178-0D35-A45D-500E33C4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Hubble Expansion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A233F-8E8C-019C-F212-9D34F26F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2819"/>
            <a:ext cx="6576630" cy="4412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C45A3D-A68F-1797-BBDA-71D2A3F5877D}"/>
                  </a:ext>
                </a:extLst>
              </p:cNvPr>
              <p:cNvSpPr txBox="1"/>
              <p:nvPr/>
            </p:nvSpPr>
            <p:spPr>
              <a:xfrm>
                <a:off x="8052619" y="1690689"/>
                <a:ext cx="24973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C45A3D-A68F-1797-BBDA-71D2A3F58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619" y="1690689"/>
                <a:ext cx="249739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B29BBF8-F955-6F42-9689-C7EFADB96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731" y="3197805"/>
            <a:ext cx="3823169" cy="46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6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E3FA-F6EE-A88F-F79C-5B382D31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Hubble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B86DD9-8C87-DFE3-2AAC-2F0EA50CD7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Relative velocity b/w 2 galaxies: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Time at which they were at a single point: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≈14.38±0.42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Gyr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B86DD9-8C87-DFE3-2AAC-2F0EA50CD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87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B957-6E0F-CC65-F150-6AFE197E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particles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E72C8-A003-2CB0-D31D-A48C01ADE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17"/>
          <a:stretch/>
        </p:blipFill>
        <p:spPr>
          <a:xfrm>
            <a:off x="2524228" y="1406013"/>
            <a:ext cx="7536833" cy="2487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B594C-9F06-1717-843E-BC2F093FC341}"/>
              </a:ext>
            </a:extLst>
          </p:cNvPr>
          <p:cNvSpPr txBox="1"/>
          <p:nvPr/>
        </p:nvSpPr>
        <p:spPr>
          <a:xfrm>
            <a:off x="838200" y="4513006"/>
            <a:ext cx="3745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Baryons- Made up of 3 quarks:</a:t>
            </a:r>
          </a:p>
          <a:p>
            <a:pPr marL="342900" indent="-342900">
              <a:buAutoNum type="alphaLcParenR"/>
            </a:pPr>
            <a:r>
              <a:rPr lang="en-US" dirty="0"/>
              <a:t>Proton (p) – 2 up, 1 down</a:t>
            </a:r>
          </a:p>
          <a:p>
            <a:pPr marL="342900" indent="-342900">
              <a:buAutoNum type="alphaLcParenR"/>
            </a:pPr>
            <a:r>
              <a:rPr lang="en-US" dirty="0"/>
              <a:t>Neutron (n) – 1 up, 2 down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quarks have charge of +2/3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 quarks have charge of -1/3 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8FE79C-A89F-A83A-B181-61EF4A39F244}"/>
                  </a:ext>
                </a:extLst>
              </p:cNvPr>
              <p:cNvSpPr txBox="1"/>
              <p:nvPr/>
            </p:nvSpPr>
            <p:spPr>
              <a:xfrm>
                <a:off x="4583392" y="4513006"/>
                <a:ext cx="385268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Leptons- not made up of quarks:</a:t>
                </a:r>
              </a:p>
              <a:p>
                <a:pPr marL="342900" indent="-342900">
                  <a:buAutoNum type="alphaLcParenR"/>
                </a:pPr>
                <a:r>
                  <a:rPr lang="en-US" dirty="0"/>
                  <a:t>Electron (e)</a:t>
                </a:r>
              </a:p>
              <a:p>
                <a:pPr marL="342900" indent="-342900">
                  <a:buAutoNum type="alphaLcParenR"/>
                </a:pPr>
                <a:r>
                  <a:rPr lang="en-US" dirty="0"/>
                  <a:t>Neutrino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) – Interact only through weak interaction and gravity (very less mass)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8FE79C-A89F-A83A-B181-61EF4A39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392" y="4513006"/>
                <a:ext cx="3852685" cy="1477328"/>
              </a:xfrm>
              <a:prstGeom prst="rect">
                <a:avLst/>
              </a:prstGeom>
              <a:blipFill>
                <a:blip r:embed="rId4"/>
                <a:stretch>
                  <a:fillRect l="-1424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4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896E-2740-A17B-8BD5-4F05074B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Neutrinos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28925F3-61AE-9154-5661-6C71ECFDA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Flavor states – electron, muon and tau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Mass states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Each flavor state is a quantum superposition of the 3 mass states.</a:t>
                </a:r>
              </a:p>
              <a:p>
                <a:r>
                  <a:rPr lang="en-US" dirty="0"/>
                  <a:t>A neutrino oscillates b/w the 3 flavor states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28925F3-61AE-9154-5661-6C71ECFDA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692D375-A016-3188-342C-B2BC7FE41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31" y="4179555"/>
            <a:ext cx="7437138" cy="412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D5C73-8DAF-E7BC-2570-F41AC383F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567" y="4726601"/>
            <a:ext cx="7100866" cy="3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82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5249</TotalTime>
  <Words>1745</Words>
  <Application>Microsoft Office PowerPoint</Application>
  <PresentationFormat>Widescreen</PresentationFormat>
  <Paragraphs>286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Fundamental Observations</vt:lpstr>
      <vt:lpstr>1. Olbers’ Paradox- the night sky is dark</vt:lpstr>
      <vt:lpstr>Assumptions/Resolutions</vt:lpstr>
      <vt:lpstr>2. The Universe is Isotropic and Homogeneous</vt:lpstr>
      <vt:lpstr>Redshift</vt:lpstr>
      <vt:lpstr>Hubble Expansion</vt:lpstr>
      <vt:lpstr>Hubble Time</vt:lpstr>
      <vt:lpstr>Different types of particles</vt:lpstr>
      <vt:lpstr>Neutrinos</vt:lpstr>
      <vt:lpstr>Blackbody radiation</vt:lpstr>
      <vt:lpstr>Cosmic Microwave Background (CMB)</vt:lpstr>
      <vt:lpstr>4 fundamental forces</vt:lpstr>
      <vt:lpstr>Newtonian description of Gravity</vt:lpstr>
      <vt:lpstr>Special Relativity and the Lorenz Transformation</vt:lpstr>
      <vt:lpstr>GR and Equivalence Principle</vt:lpstr>
      <vt:lpstr>Curvature</vt:lpstr>
      <vt:lpstr>Metrics: gives distance between two nearby points</vt:lpstr>
      <vt:lpstr>Metrics for 4-D Spacetime</vt:lpstr>
      <vt:lpstr>Relation between redshift(z) and the scale factor(a)</vt:lpstr>
      <vt:lpstr>Einstein’s (original) Field Equation</vt:lpstr>
      <vt:lpstr>Friedmann Equation</vt:lpstr>
      <vt:lpstr>Friedmann Equation</vt:lpstr>
      <vt:lpstr>Fluid Equation, Acceleration Equation and Equation of State</vt:lpstr>
      <vt:lpstr>The Cosmological Constant Λ</vt:lpstr>
      <vt:lpstr>Predictions and Problems of Λ</vt:lpstr>
      <vt:lpstr>Evolution of Model Universes</vt:lpstr>
      <vt:lpstr>Evolution of Single-Component Universes</vt:lpstr>
      <vt:lpstr>Evolution of Multi-Component Universes</vt:lpstr>
      <vt:lpstr>PowerPoint Presentation</vt:lpstr>
      <vt:lpstr>PowerPoint Presentation</vt:lpstr>
      <vt:lpstr>Benchmark Model</vt:lpstr>
      <vt:lpstr>Detecting Matter</vt:lpstr>
      <vt:lpstr>Dark Matter</vt:lpstr>
      <vt:lpstr>Dark Matter in Galaxy Clusters</vt:lpstr>
      <vt:lpstr>Gravitational Lensing</vt:lpstr>
      <vt:lpstr>What is DM?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Observations</dc:title>
  <dc:creator>Aman Sahoo</dc:creator>
  <cp:lastModifiedBy>Aman Sahoo</cp:lastModifiedBy>
  <cp:revision>17</cp:revision>
  <cp:lastPrinted>2024-07-30T06:24:54Z</cp:lastPrinted>
  <dcterms:created xsi:type="dcterms:W3CDTF">2024-05-10T06:33:12Z</dcterms:created>
  <dcterms:modified xsi:type="dcterms:W3CDTF">2024-11-25T07:54:06Z</dcterms:modified>
</cp:coreProperties>
</file>